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19"/>
  </p:notesMasterIdLst>
  <p:handoutMasterIdLst>
    <p:handoutMasterId r:id="rId20"/>
  </p:handoutMasterIdLst>
  <p:sldIdLst>
    <p:sldId id="258" r:id="rId2"/>
    <p:sldId id="259" r:id="rId3"/>
    <p:sldId id="514" r:id="rId4"/>
    <p:sldId id="516" r:id="rId5"/>
    <p:sldId id="518" r:id="rId6"/>
    <p:sldId id="556" r:id="rId7"/>
    <p:sldId id="501" r:id="rId8"/>
    <p:sldId id="564" r:id="rId9"/>
    <p:sldId id="534" r:id="rId10"/>
    <p:sldId id="563" r:id="rId11"/>
    <p:sldId id="565" r:id="rId12"/>
    <p:sldId id="566" r:id="rId13"/>
    <p:sldId id="562" r:id="rId14"/>
    <p:sldId id="502" r:id="rId15"/>
    <p:sldId id="528" r:id="rId16"/>
    <p:sldId id="567" r:id="rId17"/>
    <p:sldId id="56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514"/>
            <p14:sldId id="516"/>
            <p14:sldId id="518"/>
            <p14:sldId id="556"/>
            <p14:sldId id="501"/>
            <p14:sldId id="564"/>
            <p14:sldId id="534"/>
            <p14:sldId id="563"/>
            <p14:sldId id="565"/>
            <p14:sldId id="566"/>
            <p14:sldId id="562"/>
            <p14:sldId id="502"/>
            <p14:sldId id="528"/>
            <p14:sldId id="567"/>
            <p14:sldId id="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6247" autoAdjust="0"/>
  </p:normalViewPr>
  <p:slideViewPr>
    <p:cSldViewPr snapToGrid="0" snapToObjects="1">
      <p:cViewPr>
        <p:scale>
          <a:sx n="100" d="100"/>
          <a:sy n="100" d="100"/>
        </p:scale>
        <p:origin x="1788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507C33-6055-6818-108A-1878B0D811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ECB2C-62D2-7185-D037-08A7FD57E8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38C4-CD1A-4C2E-84C0-F725A5EEA1A1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DE357-C3FE-E201-8A9A-64E56E429B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E61A-B793-EC07-1D3E-0E3007BE4E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B5D21-BED2-48FB-A6FC-486221C26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10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27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98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22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68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82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8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53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22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Chi-square test</a:t>
            </a:r>
          </a:p>
        </p:txBody>
      </p:sp>
    </p:spTree>
    <p:extLst>
      <p:ext uri="{BB962C8B-B14F-4D97-AF65-F5344CB8AC3E}">
        <p14:creationId xmlns:p14="http://schemas.microsoft.com/office/powerpoint/2010/main" val="385651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Statistical analysis Presentation - PP24589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Statistical analysis Presentation - PP24589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 for Object Recognition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01548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Model Architecture, Evaluation, and Learnings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by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PP24589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2"/>
    </mc:Choice>
    <mc:Fallback xmlns="">
      <p:transition spd="slow" advTm="19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13FEA-71E4-38CC-6A68-FFBE9B2D2AB8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957E8-9AD3-EF52-A034-68ADF28C3733}"/>
              </a:ext>
            </a:extLst>
          </p:cNvPr>
          <p:cNvSpPr txBox="1"/>
          <p:nvPr/>
        </p:nvSpPr>
        <p:spPr>
          <a:xfrm>
            <a:off x="2222157" y="496927"/>
            <a:ext cx="5236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5. </a:t>
            </a:r>
            <a:r>
              <a:rPr lang="en-GB" sz="18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Chosen Activation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03174-80BE-436E-51BE-60ED46603A34}"/>
              </a:ext>
            </a:extLst>
          </p:cNvPr>
          <p:cNvSpPr txBox="1"/>
          <p:nvPr/>
        </p:nvSpPr>
        <p:spPr>
          <a:xfrm>
            <a:off x="6090699" y="1876508"/>
            <a:ext cx="15505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E0ED3-5903-E417-26F1-517A69022BF5}"/>
              </a:ext>
            </a:extLst>
          </p:cNvPr>
          <p:cNvSpPr txBox="1"/>
          <p:nvPr/>
        </p:nvSpPr>
        <p:spPr>
          <a:xfrm>
            <a:off x="657970" y="4218774"/>
            <a:ext cx="82395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Activation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graph shows the 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average output of </a:t>
            </a:r>
            <a:r>
              <a:rPr lang="en-US" sz="1100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units changes as the training progresses.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values stay mostly in the 0.3 to 0.5 range, showing that 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neurons remain active and engaged 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- healthy learning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Ongoing variation suggests complex feature learning. The spikes and drops in activation indicate the network is continually adjusting.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Variability may stem from data augmentation (via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ImageDataGenerator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), which introduces new input variations in each epoch.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No evidence of dead neurons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activations remain positive and non-zero, meaning the neurons are firing and contributing to learning.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Minor peaks and dips are expected 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due to batch variation and data augmentation, which expose the model to different image variations each epoch.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No Saturation Detected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. The absence of extremely low or high activation magnitudes (close to 0 or &gt;0.9) shows that the model maintains a balanced learning state, not overly biased toward specific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graph confirms that the </a:t>
            </a:r>
            <a:r>
              <a:rPr lang="en-US" sz="1100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activation function performs well throughout training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maintaining healthy dynamics for learning without degradation in feature representation. </a:t>
            </a: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DF5FBE-714C-4243-668F-958DFEC7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5" y="1741336"/>
            <a:ext cx="8132023" cy="24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4D5FDB-AB2F-8565-1EF3-6CB556A8899F}"/>
              </a:ext>
            </a:extLst>
          </p:cNvPr>
          <p:cNvSpPr txBox="1"/>
          <p:nvPr/>
        </p:nvSpPr>
        <p:spPr>
          <a:xfrm>
            <a:off x="2222157" y="496927"/>
            <a:ext cx="5236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6. Neural Network Strategy</a:t>
            </a:r>
            <a:endParaRPr lang="en-GB" sz="1800" b="0" i="0" u="none" strike="noStrike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722E8-CB96-0606-7F5E-24DD7BD748D5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8D987-A40B-B1FA-1CDF-99B72A44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35" y="1920043"/>
            <a:ext cx="5084681" cy="3291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1BD97-4B99-0DDF-BDEA-2970024EFA20}"/>
              </a:ext>
            </a:extLst>
          </p:cNvPr>
          <p:cNvSpPr txBox="1"/>
          <p:nvPr/>
        </p:nvSpPr>
        <p:spPr>
          <a:xfrm>
            <a:off x="266547" y="1737528"/>
            <a:ext cx="623762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Input Layer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 Input Shape 32 x 32 x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Represents RGB images (3 colour channels)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Passes pixel data directly into the network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Convolutional Layer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 Conv2D: 32 filters)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Extracts basic spatial features like edges and textures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Uses </a:t>
            </a:r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ReLU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 activation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for non-linearity</a:t>
            </a:r>
          </a:p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BatchNormalisation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Normalises output from the previous Conv2D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u="sng" dirty="0">
                <a:solidFill>
                  <a:schemeClr val="accent1">
                    <a:lumMod val="75000"/>
                  </a:schemeClr>
                </a:solidFill>
              </a:rPr>
              <a:t>Stabilises training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and accelerates convergence</a:t>
            </a:r>
          </a:p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MaxPooling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 Layer 1: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Reduces the spatial dimensions by 2x2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It </a:t>
            </a:r>
            <a:r>
              <a:rPr lang="en-GB" sz="1100" u="sng" dirty="0">
                <a:solidFill>
                  <a:schemeClr val="accent1">
                    <a:lumMod val="75000"/>
                  </a:schemeClr>
                </a:solidFill>
              </a:rPr>
              <a:t>reduces dimensions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by retaining key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Adds </a:t>
            </a:r>
            <a:r>
              <a:rPr lang="en-GB" sz="1100" u="sng" dirty="0">
                <a:solidFill>
                  <a:schemeClr val="accent1">
                    <a:lumMod val="75000"/>
                  </a:schemeClr>
                </a:solidFill>
              </a:rPr>
              <a:t>translation invariance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, so small shifts in the image do not affect results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Convolutional Layer 2: Conv2D: 64 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Learns more complex patterns, building on earlier features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Dropout (Rate: 0.3):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Randomly deactivates 30% of neurons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Prevents overfitting by adding randomness during training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Flatten Layer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: Converts 3D feature maps to a 1D feature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Prepares data for the fully connected (Dense) layers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Dense Layer (128 neurons)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Fully connected layer that performs final feature combination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Applies weight decay (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L2 regularization)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</a:rPr>
              <a:t>ReLU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activation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L2 regularization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prevents the model from relying heavily on any single neuron and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reduces the risk of overfitting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Dropout (Rate: 0.5):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Randomly disables 50% of neurons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Maintain the model robust and avoid over-reliance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Output Layer (Dense + </a:t>
            </a:r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):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Dense layer with 10 neurons (one per CIFAR-10 class)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 activation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outputs probability between [0, 1] for each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 class probabilities sum to 1 and the class with the highest probability is selected as predicted class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D4B90-9EDB-DB2D-EFC2-9E1638268693}"/>
              </a:ext>
            </a:extLst>
          </p:cNvPr>
          <p:cNvSpPr txBox="1"/>
          <p:nvPr/>
        </p:nvSpPr>
        <p:spPr>
          <a:xfrm>
            <a:off x="5279666" y="1781097"/>
            <a:ext cx="1908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8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86D87F-A407-85C6-E5F4-D20440235528}"/>
              </a:ext>
            </a:extLst>
          </p:cNvPr>
          <p:cNvSpPr txBox="1"/>
          <p:nvPr/>
        </p:nvSpPr>
        <p:spPr>
          <a:xfrm>
            <a:off x="2222156" y="321998"/>
            <a:ext cx="599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7. </a:t>
            </a:r>
            <a:r>
              <a:rPr lang="en-GB" sz="1800" dirty="0">
                <a:solidFill>
                  <a:schemeClr val="accent1"/>
                </a:solidFill>
                <a:latin typeface="arial" panose="020B0604020202020204" pitchFamily="34" charset="0"/>
              </a:rPr>
              <a:t>Results Analysis -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Model Accuracy and Model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60CA8-A2AE-7070-0015-7DEF6B6D2527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B65-E046-0589-E396-1474FFCC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3" y="1707355"/>
            <a:ext cx="7434469" cy="1979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808870-451D-95C2-CA80-172E7352C96E}"/>
              </a:ext>
            </a:extLst>
          </p:cNvPr>
          <p:cNvSpPr txBox="1"/>
          <p:nvPr/>
        </p:nvSpPr>
        <p:spPr>
          <a:xfrm>
            <a:off x="369735" y="3644586"/>
            <a:ext cx="78240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Model Accuracy and Loss Analysis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Steady Accuracy Improvement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Both training and validation accuracy improve consistently over epochs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Validation accuracy slightly outperforms training accuracy, indicating good generalization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No Overfitting Observed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Validation accuracy does not degrade over time, which is a common symptom of overfitting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Model maintains performance consistency on unseen data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Loss Reduction Across Epochs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Both training and validation loss show a clear downward trend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model is learning effectively, minimizing error on both training and validation sets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Weak Fluctuations in Validation Curves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variations in validation loss/accuracy reflect natural variation in batches. No signs of training instability.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Validation Loss Below Training Loss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Indicates that dropout and regularization are successfully reducing overfitting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validation data may be easier to predict than training batches due to data augmentation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Conclusion: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model exhibits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healthy learning behavior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with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balanced accuracy and loss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The training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strategy (e.g., dropout, batch normalization, early stopping) appears well-tuned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4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72E605-9AD8-4C1A-207C-6932A8D4C4B8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2D4B7-0DCC-6918-D85A-2592186810CA}"/>
              </a:ext>
            </a:extLst>
          </p:cNvPr>
          <p:cNvSpPr txBox="1"/>
          <p:nvPr/>
        </p:nvSpPr>
        <p:spPr>
          <a:xfrm>
            <a:off x="1888260" y="496927"/>
            <a:ext cx="6750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7. </a:t>
            </a:r>
            <a:r>
              <a:rPr lang="en-GB" sz="1800" dirty="0">
                <a:solidFill>
                  <a:schemeClr val="accent1"/>
                </a:solidFill>
                <a:latin typeface="arial" panose="020B0604020202020204" pitchFamily="34" charset="0"/>
              </a:rPr>
              <a:t>Results Analysis – Validation and Training Loss gap analysis</a:t>
            </a:r>
            <a:endParaRPr lang="en-GB" sz="1800" b="0" i="0" u="none" strike="noStrike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28D65-E4FB-2449-0653-9E6BE4AB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714885"/>
            <a:ext cx="6750657" cy="2099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28CF9-F0B3-4795-F5DA-6D7F76D88342}"/>
              </a:ext>
            </a:extLst>
          </p:cNvPr>
          <p:cNvSpPr txBox="1"/>
          <p:nvPr/>
        </p:nvSpPr>
        <p:spPr>
          <a:xfrm>
            <a:off x="628153" y="3806077"/>
            <a:ext cx="81421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Analysis of Loss Difference Between Validation and Training Sets: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Loss Gap=Validation Loss−Training Loss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Visualises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the difference between validation and training loss across 50 epochs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Assessment of the model generalization and detection of overfitting or of underfitting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Key 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Most of the data points lie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above the zero line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indicating that validation loss is generally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than training loss—expected behavior as the model is trained directly on the training set. No model experience with the validation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Instances of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 dips below zero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indicate where validation loss is lower, this may be due to: simple examples in the validation set and the impact of the data augmentation on the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 small and consistent gap indicates a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healthy generalization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ability for the model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Interpretation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loss gap fluctuates moderately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but remains within a narrow range (mostly under 0.2), indicating: </a:t>
            </a:r>
            <a:r>
              <a:rPr lang="en-GB" sz="1100" u="sng" dirty="0">
                <a:solidFill>
                  <a:schemeClr val="accent1">
                    <a:lumMod val="75000"/>
                  </a:schemeClr>
                </a:solidFill>
              </a:rPr>
              <a:t>No severe overfitting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GB" sz="1100" u="sng" dirty="0">
                <a:solidFill>
                  <a:schemeClr val="accent1">
                    <a:lumMod val="75000"/>
                  </a:schemeClr>
                </a:solidFill>
              </a:rPr>
              <a:t>good alignment between training and validation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Consistent gap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suggests the model maintains a reasonable generalization ability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Conclusion: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training strategy, including regularization and data augmentation, appears effective in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mitigating overfitting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model learns robust features without ‘memorizing’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916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FF06C-3CDC-7B1B-F3C8-49FAADB87574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CADA1-2370-0C77-A173-81ED6DC4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57" y="1678633"/>
            <a:ext cx="4424436" cy="419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51E65-6628-19A3-6001-85D63C7CE2D3}"/>
              </a:ext>
            </a:extLst>
          </p:cNvPr>
          <p:cNvSpPr txBox="1"/>
          <p:nvPr/>
        </p:nvSpPr>
        <p:spPr>
          <a:xfrm>
            <a:off x="2222156" y="321998"/>
            <a:ext cx="599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7. </a:t>
            </a:r>
            <a:r>
              <a:rPr lang="en-GB" sz="1800" dirty="0">
                <a:solidFill>
                  <a:schemeClr val="accent1"/>
                </a:solidFill>
                <a:latin typeface="arial" panose="020B0604020202020204" pitchFamily="34" charset="0"/>
              </a:rPr>
              <a:t>Results Analysis –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88FE8-D6B0-764A-BB7C-6EDE3D806882}"/>
              </a:ext>
            </a:extLst>
          </p:cNvPr>
          <p:cNvSpPr txBox="1"/>
          <p:nvPr/>
        </p:nvSpPr>
        <p:spPr>
          <a:xfrm>
            <a:off x="111318" y="1953747"/>
            <a:ext cx="47071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Confusion Matrix Analysis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Diagonal values (True Positives): they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represent correctly classified instances.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High values along the diagonal indicate strong model performance for those classes.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Airplane: 805 correct (out of 1,000) test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Frog: 930 correct – highest classification accuracy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Off-diagonal values (Misclassifications)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show where the model confuses one class with another.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Birds are often misclassified as cats (32), dogs (92), and deer (38)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Cats are often mistaken for dogs (126) and frogs (181), indicating similar visual features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High-performing classes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Automobile, Frog, Truck, and Ship show very high accuracy (900+ correct predictions)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Confused class pairs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Cat vs. Dog and Bird vs. Frog are confusion pairs, likely due to overlapping shapes or textures in CIFAR-10 images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Balanced performance: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model performs well across most classes with reasonably distributed accuracy, with no extreme class imbalance or collapse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Color bar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helps visualize prediction density: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Darker shades = higher values (more correct predictions), lighter shades = fewer correct predictions or misclassifications.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1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2"/>
    </mc:Choice>
    <mc:Fallback xmlns="">
      <p:transition spd="slow" advTm="1910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A14892-3F89-4603-3334-1077D6A718E8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19333-570F-8412-9183-89CC0847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" y="1714756"/>
            <a:ext cx="7832036" cy="2117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09E8D-6ABF-4895-E826-36A7B3BD19E8}"/>
              </a:ext>
            </a:extLst>
          </p:cNvPr>
          <p:cNvSpPr txBox="1"/>
          <p:nvPr/>
        </p:nvSpPr>
        <p:spPr>
          <a:xfrm>
            <a:off x="2222156" y="321998"/>
            <a:ext cx="6587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7. </a:t>
            </a:r>
            <a:r>
              <a:rPr lang="en-GB" sz="1800" dirty="0">
                <a:solidFill>
                  <a:schemeClr val="accent1"/>
                </a:solidFill>
                <a:latin typeface="arial" panose="020B0604020202020204" pitchFamily="34" charset="0"/>
              </a:rPr>
              <a:t>Results Analysis -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Model Predictions – Visual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A178A-62F8-EA29-4EE3-A45F8EAC14BA}"/>
              </a:ext>
            </a:extLst>
          </p:cNvPr>
          <p:cNvSpPr txBox="1"/>
          <p:nvPr/>
        </p:nvSpPr>
        <p:spPr>
          <a:xfrm>
            <a:off x="182880" y="3832529"/>
            <a:ext cx="872258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The Correct Predictions is a showcase of the model’s competence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Each displayed image illustrates successful classification, demonstrating that the CNN can accurately learn and identify key visual patterns across object classes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Diverse Class Representation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Samples include categories like </a:t>
            </a:r>
            <a:r>
              <a:rPr lang="en-US" sz="1100" i="1" dirty="0">
                <a:solidFill>
                  <a:schemeClr val="accent1">
                    <a:lumMod val="75000"/>
                  </a:schemeClr>
                </a:solidFill>
              </a:rPr>
              <a:t>cat, ship, airplane, frog,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1100" i="1" dirty="0">
                <a:solidFill>
                  <a:schemeClr val="accent1">
                    <a:lumMod val="75000"/>
                  </a:schemeClr>
                </a:solidFill>
              </a:rPr>
              <a:t>automobile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show that the model handles varied textures, colors, and shapes effectively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Visual Confirmation of Class Discrimination: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Correctly predicted examples (e.g., Cat predicted as Cat, Automobile predicted as Automobile) validate the model’s ability to extract and learn distinctive features for each class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Supports Confidence in Generalization: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samples reflect the model's strength not only in training but also in applying learned knowledge to unseen data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Pixel Clarity and Size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Albeit the small image resolution (32x32), the model successfully distinguishes the objects' identity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28"/>
    </mc:Choice>
    <mc:Fallback xmlns="">
      <p:transition spd="slow" advTm="13552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D255A8-8C1C-6E35-2743-F51EB8C6C597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21201-B53C-AD5F-AD90-F21DC30ED34D}"/>
              </a:ext>
            </a:extLst>
          </p:cNvPr>
          <p:cNvSpPr txBox="1"/>
          <p:nvPr/>
        </p:nvSpPr>
        <p:spPr>
          <a:xfrm>
            <a:off x="2222156" y="321998"/>
            <a:ext cx="6587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8. </a:t>
            </a:r>
            <a:r>
              <a:rPr lang="en-GB" sz="1800" dirty="0">
                <a:solidFill>
                  <a:schemeClr val="accent1"/>
                </a:solidFill>
                <a:latin typeface="arial" panose="020B0604020202020204" pitchFamily="34" charset="0"/>
              </a:rPr>
              <a:t>Reflections and Lessons Learned</a:t>
            </a:r>
            <a:endParaRPr lang="en-GB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09856-6DD2-5D56-6F5D-64DA93F27F55}"/>
              </a:ext>
            </a:extLst>
          </p:cNvPr>
          <p:cNvSpPr txBox="1"/>
          <p:nvPr/>
        </p:nvSpPr>
        <p:spPr>
          <a:xfrm>
            <a:off x="190832" y="1796995"/>
            <a:ext cx="861921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Good Strong Generalization Achieved: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CNN maintained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consistent validation performance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with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no signs of overfitting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indicating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effective learning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good model generalization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Data Augmentation Boosted Robustness</a:t>
            </a:r>
            <a:r>
              <a:rPr lang="en-US" sz="11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Real-time data augmentation exposed the model to diverse perspectives, supporting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better generalization and adaptability</a:t>
            </a:r>
          </a:p>
          <a:p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</a:rPr>
              <a:t>ReLU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 Activation Maintained Healthy Learning: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ReLU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activation function showed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stable activation behavior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not displaying dead neurons and exhibiting continuous learning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Balanced Class Performance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Confusion matrix results demonstrated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reasonable accuracy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across all 10 CIFAR-10 categories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Effective Regularization Strategy: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Dropout and L2 regularization successfully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prevented overfitting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while maintaining model expressiveness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Stable Loss and Accuracy Trends: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Training and validation curves indicated 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stable convergence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, with minimal divergence, validating the training strategy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Practical Use of Callbacks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EarlyStopping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ReduceLROnPlateau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callbacks </a:t>
            </a:r>
            <a:r>
              <a:rPr lang="en-US" sz="1100" u="sng" dirty="0" err="1">
                <a:solidFill>
                  <a:schemeClr val="accent1">
                    <a:lumMod val="75000"/>
                  </a:schemeClr>
                </a:solidFill>
              </a:rPr>
              <a:t>optimised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 training time and performance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without manual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Next Steps: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Incorporate </a:t>
            </a:r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GlobalAveragePooling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Replace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Flatten()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GlobalAveragePooling2D()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to further reduce overfitting and parameter count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Explore Hyperparameter Optimisation: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Use automated tools (e.g., Grid Search, Bayesian Optimization) to fine-tune batch size, learning rates, dropout rates, etc.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Enhance Explainability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Integrate model interpretation techniques (e.g., Grad-CAM) to visualize which features influence predictions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</a:rPr>
              <a:t>Apply to Real-World Datasets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Extend the CNN to more complex, real-world datasets (e.g., CIFAR-100 to test its scalability</a:t>
            </a:r>
            <a:endParaRPr lang="en-GB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62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E17B9-923A-6EB5-4B14-19D2A99CC791}"/>
              </a:ext>
            </a:extLst>
          </p:cNvPr>
          <p:cNvSpPr txBox="1"/>
          <p:nvPr/>
        </p:nvSpPr>
        <p:spPr>
          <a:xfrm>
            <a:off x="216569" y="1768642"/>
            <a:ext cx="86386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List of References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Krizhevsky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A., Nair, V. and Hinton, G. (2009) CIFAR-10. Available at: https://www.cs.toronto.edu/~kriz/cifar.html (Accessed: 2 April 2025).</a:t>
            </a:r>
          </a:p>
          <a:p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Kingma, D.P. and Ba, J. (2015) ‘Adam: A Method for Stochastic Optimization’. Available at: https://arxiv.org/abs/1412.6980 (Accessed: 2 April 2025).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 err="1">
                <a:solidFill>
                  <a:schemeClr val="accent1"/>
                </a:solidFill>
              </a:rPr>
              <a:t>Jupyter</a:t>
            </a:r>
            <a:r>
              <a:rPr lang="en-US" sz="1400" b="1" dirty="0">
                <a:solidFill>
                  <a:schemeClr val="accent1"/>
                </a:solidFill>
              </a:rPr>
              <a:t> Notebook Python Code Used</a:t>
            </a: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b="1" dirty="0">
                <a:solidFill>
                  <a:schemeClr val="accent1"/>
                </a:solidFill>
              </a:rPr>
              <a:t>Link to </a:t>
            </a:r>
            <a:r>
              <a:rPr lang="en-US" sz="1400" b="1" dirty="0" err="1">
                <a:solidFill>
                  <a:schemeClr val="accent1"/>
                </a:solidFill>
              </a:rPr>
              <a:t>GoogleColab</a:t>
            </a:r>
            <a:r>
              <a:rPr lang="en-US" sz="1400" b="1" dirty="0">
                <a:solidFill>
                  <a:schemeClr val="accent1"/>
                </a:solidFill>
              </a:rPr>
              <a:t> from my </a:t>
            </a:r>
            <a:r>
              <a:rPr lang="en-US" sz="1400" b="1" dirty="0" err="1">
                <a:solidFill>
                  <a:schemeClr val="accent1"/>
                </a:solidFill>
              </a:rPr>
              <a:t>ePortfolio</a:t>
            </a:r>
            <a:endParaRPr lang="en-US" sz="1400" b="1" dirty="0">
              <a:solidFill>
                <a:schemeClr val="accent1"/>
              </a:solidFill>
            </a:endParaRPr>
          </a:p>
          <a:p>
            <a:endParaRPr lang="en-US" sz="1400" i="1" dirty="0">
              <a:solidFill>
                <a:schemeClr val="accent1"/>
              </a:solidFill>
            </a:endParaRPr>
          </a:p>
          <a:p>
            <a:r>
              <a:rPr lang="en-US" sz="1400" i="1" dirty="0">
                <a:solidFill>
                  <a:schemeClr val="accent1"/>
                </a:solidFill>
              </a:rPr>
              <a:t>https://colab.research.google.com/github/spike2025-art/eportfolio-uoe/blob/main/project_improvement_3.ipynb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4F8F1-2CC4-99F2-4EEA-04ED21EDA0D7}"/>
              </a:ext>
            </a:extLst>
          </p:cNvPr>
          <p:cNvSpPr txBox="1"/>
          <p:nvPr/>
        </p:nvSpPr>
        <p:spPr>
          <a:xfrm>
            <a:off x="1904390" y="344473"/>
            <a:ext cx="6719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9. References and Python Code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B1F36-6C7F-4769-3F0B-3B183A778F5C}"/>
              </a:ext>
            </a:extLst>
          </p:cNvPr>
          <p:cNvSpPr txBox="1"/>
          <p:nvPr/>
        </p:nvSpPr>
        <p:spPr>
          <a:xfrm>
            <a:off x="8688555" y="644754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15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80A5847-153C-99B3-1C4F-B4B79B123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7483"/>
              </p:ext>
            </p:extLst>
          </p:nvPr>
        </p:nvGraphicFramePr>
        <p:xfrm>
          <a:off x="1447190" y="386453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400" imgH="792685" progId="Package">
                  <p:embed/>
                </p:oleObj>
              </mc:Choice>
              <mc:Fallback>
                <p:oleObj name="Packager Shell Object" showAsIcon="1" r:id="rId2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7190" y="386453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08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9"/>
    </mc:Choice>
    <mc:Fallback xmlns="">
      <p:transition spd="slow" advTm="209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536885" y="1786998"/>
            <a:ext cx="789301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</a:rPr>
              <a:t>Data Description and 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Data Partitioning and Dataset Metadata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Training Strategy and Optimization Choices</a:t>
            </a:r>
            <a:endParaRPr lang="en-GB" sz="1400" b="0" i="0" u="none" strike="noStrike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Chosen Activation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</a:rPr>
              <a:t>Neural Network Strategy</a:t>
            </a:r>
            <a:endParaRPr lang="en-GB" sz="1600" b="0" i="0" u="none" strike="noStrike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</a:rPr>
              <a:t>Results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Model Accuracy and Model 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Validation and Training Loss gap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Confusion Matrix Evaluation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Model Predictions – Visual Examples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</a:rPr>
              <a:t>Reflections and Lessons Learned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</a:rPr>
              <a:t>References and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9"/>
    </mc:Choice>
    <mc:Fallback xmlns="">
      <p:transition spd="slow" advTm="370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AD37A6-8172-48D3-0784-1AE5696421C1}"/>
              </a:ext>
            </a:extLst>
          </p:cNvPr>
          <p:cNvSpPr txBox="1"/>
          <p:nvPr/>
        </p:nvSpPr>
        <p:spPr>
          <a:xfrm>
            <a:off x="2384854" y="5258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1. 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6AE90-F72E-B4E4-C1B1-E607C3DFE347}"/>
              </a:ext>
            </a:extLst>
          </p:cNvPr>
          <p:cNvSpPr txBox="1"/>
          <p:nvPr/>
        </p:nvSpPr>
        <p:spPr>
          <a:xfrm>
            <a:off x="8429625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D925E8-7C2C-7820-62D9-E374AFCEADC4}"/>
              </a:ext>
            </a:extLst>
          </p:cNvPr>
          <p:cNvSpPr txBox="1"/>
          <p:nvPr/>
        </p:nvSpPr>
        <p:spPr>
          <a:xfrm>
            <a:off x="270344" y="1706798"/>
            <a:ext cx="8698727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application of </a:t>
            </a: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Artificial Intelligence (AI)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is increasingly important across global industries, revolutionizing areas from transport to surveillance.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 key application of AI is in object recognition, a critical technology in:</a:t>
            </a: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Autonomous vehicles (e.g. pedestrian detection)</a:t>
            </a: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Facial recognition systems (e.g. Apple Face ID)</a:t>
            </a: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Surveillance and security (e.g. movement tracking, crowd counting)</a:t>
            </a: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100" kern="100" dirty="0">
              <a:solidFill>
                <a:schemeClr val="accent1">
                  <a:lumMod val="75000"/>
                </a:schemeClr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This project centres on the development of a </a:t>
            </a: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Convolutional Neural Network (CNN) 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for object classification using the CIFAR-10 dataset available via Kaggle.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objective of this project is the designing, training and implementing a CNN by: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Preprocessing the training dataset and systematically partitioning it to create a robust validation set</a:t>
            </a:r>
          </a:p>
          <a:p>
            <a:pPr marL="800100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Training the CNN model and evaluating its performance using the:</a:t>
            </a:r>
          </a:p>
          <a:p>
            <a:pPr marL="1257300" lvl="2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Accuracy curves (training and validation)</a:t>
            </a:r>
          </a:p>
          <a:p>
            <a:pPr marL="1257300" lvl="2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Loss functions</a:t>
            </a:r>
          </a:p>
          <a:p>
            <a:pPr marL="1257300" lvl="2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 detailed confusion matrix to assess the effectiveness of the predictions made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Key areas in the model development are the: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Preprocessing the data and creating a validation set that ensures reliable evaluation</a:t>
            </a: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Selecting the appropriate activation and loss functions to optimise the model learning and performance</a:t>
            </a: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Designing the network architecture and configuring the required hyperparameters (e.g. learning rate, batch size)</a:t>
            </a: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Implementing training strategies that include data augmentation and regularisation methods to prevent overfitting</a:t>
            </a: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Analysing the results through visualisations and metrics</a:t>
            </a:r>
          </a:p>
          <a:p>
            <a:pPr marL="628650" lvl="1" indent="-171450">
              <a:buSzPct val="15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Drawing meaningful conclusions from the model’s learning behaviour</a:t>
            </a:r>
          </a:p>
        </p:txBody>
      </p:sp>
    </p:spTree>
    <p:extLst>
      <p:ext uri="{BB962C8B-B14F-4D97-AF65-F5344CB8AC3E}">
        <p14:creationId xmlns:p14="http://schemas.microsoft.com/office/powerpoint/2010/main" val="1876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42EED-6D99-5865-E9C2-0CB6AAB5E7CE}"/>
              </a:ext>
            </a:extLst>
          </p:cNvPr>
          <p:cNvSpPr txBox="1"/>
          <p:nvPr/>
        </p:nvSpPr>
        <p:spPr>
          <a:xfrm>
            <a:off x="2384854" y="5258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2. Data Description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EBF05-FB4C-3EB1-9EF7-D2C4E5EADA93}"/>
              </a:ext>
            </a:extLst>
          </p:cNvPr>
          <p:cNvSpPr txBox="1"/>
          <p:nvPr/>
        </p:nvSpPr>
        <p:spPr>
          <a:xfrm>
            <a:off x="8429625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8A1A6-6CC6-EF2C-4C40-89C9957EE92B}"/>
              </a:ext>
            </a:extLst>
          </p:cNvPr>
          <p:cNvSpPr txBox="1"/>
          <p:nvPr/>
        </p:nvSpPr>
        <p:spPr>
          <a:xfrm>
            <a:off x="246490" y="1686460"/>
            <a:ext cx="84204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CIFAR-10 Dataset Summary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CIFAR-10 dataset is widely used for evaluating machine learning models, particularly in the field of image classification.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consists of 60,000 32x32 color images distributed evenly across 10 categories, with 6,000 images per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categories include: airplane, automobile, bird, cat, deer, dog, frog, horse, ship and truck.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dataset is balanced and designed to support small experiments, yet complex enough to evaluate model generalization.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Dataset Breakdown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Training Set: 50,000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Validation Set: 5,000 images (10% split from training data)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Test Set: 10,000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Image Dimensions: 32x32 pixels x 3 color channels (RGB)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Class Labels: airplane, automobile, bird, cat, deer, dog, frog, horse, ship, truck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Preprocessing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Normalisation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Pixel values scaled to [0, 1] by dividing by 255.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That ensures consistent input range across all color channels, prevents gradient dominance by larger pixels during training and improves the model’s training stability and convergence.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One-hot Encoding of Labels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Convert integer class labels into binary vectors (it tells which class is correct without using numbers that suggest ranking)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Each vector has a 1 at the index of the correct class and 0 elsewhere.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is required for the loss function ‘categorical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crossentropy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’ used in the multi-classification. It measures the difference between the predicted probability distribution and the true class label.</a:t>
            </a: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9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0"/>
    </mc:Choice>
    <mc:Fallback xmlns="">
      <p:transition spd="slow" advTm="612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30C88-8FAF-8068-5C59-293B634CFDBC}"/>
              </a:ext>
            </a:extLst>
          </p:cNvPr>
          <p:cNvSpPr txBox="1"/>
          <p:nvPr/>
        </p:nvSpPr>
        <p:spPr>
          <a:xfrm>
            <a:off x="2384854" y="5258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2. Data Description and Preprocessing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6D4978-9BE0-3280-9734-6D6904F94CA9}"/>
              </a:ext>
            </a:extLst>
          </p:cNvPr>
          <p:cNvSpPr txBox="1"/>
          <p:nvPr/>
        </p:nvSpPr>
        <p:spPr>
          <a:xfrm>
            <a:off x="8429625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6EAF1-9B28-2B29-39DF-CBB58C9E412B}"/>
              </a:ext>
            </a:extLst>
          </p:cNvPr>
          <p:cNvSpPr txBox="1"/>
          <p:nvPr/>
        </p:nvSpPr>
        <p:spPr>
          <a:xfrm>
            <a:off x="246490" y="1686460"/>
            <a:ext cx="8420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Preprocessing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Validation Split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10% of training data held out using ‘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sklearn.model_selection.train.test.split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’ with fixed random seed to ensure reproducibility.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Reproducible results are important for fair performance comparisons, debugging and validation.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Data Augmentation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To boost generalization and simulate real-world variability, the model was trained using augmented data.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`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ImageDataGenerator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` by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Keras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applies real-time random transformations vector such as: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Rotation (up to 15 degrees)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Horizontal flips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Width and height shifts (10%)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Zoom (10%)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These transformations allow to varied perspectives of the same class, reducing reliance on specific orientations or features.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Rationale for Preprocessing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Ensures the uniform input scaling and mitigates gradient dominance.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One-hot encoding enables multi-class probability outputs.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Validation set aids in monitoring generalization and preventing overfitting.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Augmentation improves model robustness to real-world image variability.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9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"/>
    </mc:Choice>
    <mc:Fallback xmlns="">
      <p:transition spd="slow" advTm="1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E4517-D60B-C21C-5349-CBB92ADEA7DA}"/>
              </a:ext>
            </a:extLst>
          </p:cNvPr>
          <p:cNvSpPr txBox="1"/>
          <p:nvPr/>
        </p:nvSpPr>
        <p:spPr>
          <a:xfrm>
            <a:off x="2631989" y="4887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3. Data Partitioning and Dataset 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B52FB-E109-876D-4B65-018B31402954}"/>
              </a:ext>
            </a:extLst>
          </p:cNvPr>
          <p:cNvSpPr txBox="1"/>
          <p:nvPr/>
        </p:nvSpPr>
        <p:spPr>
          <a:xfrm>
            <a:off x="8429625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98B5A-9173-0779-7581-003D6656F566}"/>
              </a:ext>
            </a:extLst>
          </p:cNvPr>
          <p:cNvSpPr txBox="1"/>
          <p:nvPr/>
        </p:nvSpPr>
        <p:spPr>
          <a:xfrm>
            <a:off x="186748" y="1716713"/>
            <a:ext cx="7748654" cy="439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Partitioning Method – CIFAR-10 Dataset </a:t>
            </a:r>
          </a:p>
          <a:p>
            <a:pPr marL="171450" indent="-36000">
              <a:buFont typeface="Arial" panose="020B0604020202020204" pitchFamily="34" charset="0"/>
              <a:buChar char="•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The CIFAR-10 dataset was loaded using TensorFlow’s ‘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keras.datasets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’ API: from ‘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tensorflow.keras.datasets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’ import cifar10</a:t>
            </a: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36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Initial dataset structure: 50,000 images for training, 10,000 images for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Validation Set Creation </a:t>
            </a:r>
          </a:p>
          <a:p>
            <a:pPr marL="171450" indent="-36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Used Scikit-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learn’s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train_test_split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() to split 10% of training data for validation:</a:t>
            </a:r>
          </a:p>
          <a:p>
            <a:pPr marL="628650" lvl="1" indent="-36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from 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sklearn.model_selection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import 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train_test_split</a:t>
            </a:r>
            <a:endParaRPr lang="en-GB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36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Test_size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= 0.1 -&gt; 5,000 validation images</a:t>
            </a:r>
          </a:p>
          <a:p>
            <a:pPr marL="171450" indent="-360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Random_state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= 42 ensures reproducibility of the split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Final Partitioning: </a:t>
            </a:r>
          </a:p>
          <a:p>
            <a:pPr marL="135450">
              <a:lnSpc>
                <a:spcPct val="115000"/>
              </a:lnSpc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- 45,000 images for training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5,000images for validation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10,000 images for testing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Purpose of the Validation Set: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‘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random_state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’ ensures reproducibility in the dataset split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Monitors the model performance during training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Guides hyperparameter tuning and detects overfitting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Adaptive learning using ‘</a:t>
            </a:r>
            <a:r>
              <a:rPr lang="en-GB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ReduceLROnPlateau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’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This is </a:t>
            </a:r>
            <a:r>
              <a:rPr lang="en-GB" sz="1100" b="1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Keras</a:t>
            </a: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callback 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that monitors the validation loss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Applies stop improving for a defined number of epochs (patience)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Enables finer updates to weights in training</a:t>
            </a:r>
          </a:p>
          <a:p>
            <a:pPr marL="306900" indent="-171450">
              <a:lnSpc>
                <a:spcPct val="115000"/>
              </a:lnSpc>
              <a:buFontTx/>
              <a:buChar char="-"/>
            </a:pP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Improves convergence by </a:t>
            </a: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escaping plateaus </a:t>
            </a:r>
            <a:r>
              <a:rPr lang="en-GB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and prevents overshooting</a:t>
            </a:r>
          </a:p>
          <a:p>
            <a:pPr marL="135450">
              <a:lnSpc>
                <a:spcPct val="115000"/>
              </a:lnSpc>
            </a:pPr>
            <a:endParaRPr lang="en-GB" sz="1800" b="0" i="0" u="none" strike="noStrike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14D45A-268C-0CF5-C734-B98FBA0DC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30645"/>
              </p:ext>
            </p:extLst>
          </p:nvPr>
        </p:nvGraphicFramePr>
        <p:xfrm>
          <a:off x="4369424" y="2942312"/>
          <a:ext cx="4648308" cy="2562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5534">
                  <a:extLst>
                    <a:ext uri="{9D8B030D-6E8A-4147-A177-3AD203B41FA5}">
                      <a16:colId xmlns:a16="http://schemas.microsoft.com/office/drawing/2014/main" val="2841814456"/>
                    </a:ext>
                  </a:extLst>
                </a:gridCol>
                <a:gridCol w="2612774">
                  <a:extLst>
                    <a:ext uri="{9D8B030D-6E8A-4147-A177-3AD203B41FA5}">
                      <a16:colId xmlns:a16="http://schemas.microsoft.com/office/drawing/2014/main" val="635675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Feature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3215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Dataset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CIFAR-10 (Canadian Institute for Advanced Research)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679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Image size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32x32 pixels, RGB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254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Total images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60,000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1228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Training images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45,000 (after 10% split)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59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Validation images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5,000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296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Test images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10,000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962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Classes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10 categories: airplane, automobile, bird, cat, deer, dog, frog, horse, ship, truck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1119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Color channels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3 (Red, Green, Blue)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273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Format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NumPy arrays, normalized to range [0, 1]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8087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Label encoding</a:t>
                      </a:r>
                      <a:endParaRPr lang="en-GB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One-hot encoded using </a:t>
                      </a:r>
                      <a:r>
                        <a:rPr lang="en-US" sz="1100" dirty="0" err="1">
                          <a:effectLst/>
                        </a:rPr>
                        <a:t>keras.utils.to_categorical</a:t>
                      </a:r>
                      <a:endParaRPr lang="en-GB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45187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1339510F-4491-486C-0BB6-069C44E5B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7416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40"/>
    </mc:Choice>
    <mc:Fallback xmlns="">
      <p:transition spd="slow" advTm="1159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F3C780-376E-56F7-4769-69D6185E12E8}"/>
              </a:ext>
            </a:extLst>
          </p:cNvPr>
          <p:cNvSpPr txBox="1"/>
          <p:nvPr/>
        </p:nvSpPr>
        <p:spPr>
          <a:xfrm>
            <a:off x="2162755" y="562835"/>
            <a:ext cx="5203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4. Training Strategy and Optimization Choices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40774-7ED6-91EC-266D-D6209E2FB499}"/>
              </a:ext>
            </a:extLst>
          </p:cNvPr>
          <p:cNvSpPr txBox="1"/>
          <p:nvPr/>
        </p:nvSpPr>
        <p:spPr>
          <a:xfrm>
            <a:off x="8810625" y="6462540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19AB-9E62-19E6-CBC3-2E8F56CF06CB}"/>
              </a:ext>
            </a:extLst>
          </p:cNvPr>
          <p:cNvSpPr txBox="1"/>
          <p:nvPr/>
        </p:nvSpPr>
        <p:spPr>
          <a:xfrm>
            <a:off x="318053" y="1669777"/>
            <a:ext cx="79910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Model Training Strategy – Key Components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u="sng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Adam (Adaptive Moment) </a:t>
            </a:r>
            <a:r>
              <a:rPr lang="en-US" sz="1100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Optimiser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This is an Adaptive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Optimiser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that combines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AdaGrad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and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RMSProp</a:t>
            </a: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AdaGrad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(Adaptive Gradient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Algorith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), adapts the learning rate for each parameter based on past gradients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RMSProp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fixes the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AdaGrad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decay by using exponentially weighted moving average of square gradients.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RMSProp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keeps learning rates stable and effective throughout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cs typeface="Times New Roman" panose="02020603050405020304" pitchFamily="18" charset="0"/>
            </a:endParaRP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Compile the model with Adam optimizer</a:t>
            </a: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model.compile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    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optimizer='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adam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',    loss='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categorical_crossentropy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',    metrics=['accuracy'])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Number of Epochs: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50 Epochs are applied. Each epoch represents a full cycle through the training dataset where weights get updated based on errors calculated from predictions.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 each epoch, the model adjusts its internal weights based on the training data to improve predictions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Model weights optimized by minimizing the loss function across epochs.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Each update step within an epoch is governed by backpropagation and gradient decent.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Training across multiple epochs allows weights to converge to values that minimize the loss function.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Why 50 Epochs? this is a practical midpoint that allows the model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Learn underlying patterns in the CIFAR-10 dataset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Avoid excessive training time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Rely on callbacks like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EarlyStopping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to stop earlier if needed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history =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model.fit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    </a:t>
            </a: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datagen.flow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x_train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,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y_train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,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batch_size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=64), 	 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Generates batches of augmented image data (64 at a time) for training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epochs=50,                                      		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Number of full passes over the training data    </a:t>
            </a: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validation_data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=(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x_val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,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y_val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),                 		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Validation set used to evaluate model performance after each epoch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callbacks=callbacks,                            		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Includes </a:t>
            </a:r>
            <a:r>
              <a:rPr lang="en-US" sz="10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EarlyStopping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and </a:t>
            </a:r>
            <a:r>
              <a:rPr lang="en-US" sz="10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ReduceLROnPlateau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to optimize training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verbose=1     )                                  		</a:t>
            </a:r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Displays training progress in the console (1 = progress bar output)</a:t>
            </a:r>
          </a:p>
        </p:txBody>
      </p:sp>
    </p:spTree>
    <p:extLst>
      <p:ext uri="{BB962C8B-B14F-4D97-AF65-F5344CB8AC3E}">
        <p14:creationId xmlns:p14="http://schemas.microsoft.com/office/powerpoint/2010/main" val="33283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12"/>
    </mc:Choice>
    <mc:Fallback xmlns="">
      <p:transition spd="slow" advTm="1003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D901D-DE0F-2059-BC25-7876029C8AD1}"/>
              </a:ext>
            </a:extLst>
          </p:cNvPr>
          <p:cNvSpPr txBox="1"/>
          <p:nvPr/>
        </p:nvSpPr>
        <p:spPr>
          <a:xfrm>
            <a:off x="2222157" y="496927"/>
            <a:ext cx="512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4. Training Strategy and Optimization Choices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CE5B0-16DF-FDC8-AE0F-0095F5A0A950}"/>
              </a:ext>
            </a:extLst>
          </p:cNvPr>
          <p:cNvSpPr txBox="1"/>
          <p:nvPr/>
        </p:nvSpPr>
        <p:spPr>
          <a:xfrm>
            <a:off x="373710" y="1725431"/>
            <a:ext cx="7100515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ImageDataGenerator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for Augmentation: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model uses ‘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ImageDataGenerator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’ from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Keras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to apply real time data augmentation to increase diversity of the training data and reduce model’s reliance on specific positions of objects.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includes: Rotation, Horizontal Flipping, Width &amp; Height shifting and Zooming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sz="10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Data Augmentation Python code</a:t>
            </a: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datagen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=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ImageDataGenerator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rotation_range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=15,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horizontal_flip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=True,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width_shift_range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=0.1,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height_shift_range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=0.1,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zoom_range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=0.1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datagen.fit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x_train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sz="1100" u="sng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u="sng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Callbacks for Training Control: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EarlyStopping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is a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Keras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callback that monitors the model performance during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stops training when the models is stops improving (usually on validation loss)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In Python is: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EarlyStopping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(monitor='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val_loss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', patience=5, 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restore_best_weights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=True), </a:t>
            </a:r>
          </a:p>
          <a:p>
            <a:pPr lvl="1"/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#where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monitor = ‘</a:t>
            </a: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val_loss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’  to track validation loss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patience=5  how many epochs to wait for improvement before stopping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restore_best_weights</a:t>
            </a:r>
            <a:r>
              <a:rPr lang="en-US" sz="10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=True  to revert best model weights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0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2A877-4A26-7498-9DB1-D14931577D7F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0620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36D4E3-ECA5-7B32-746B-1C0C99738A39}"/>
              </a:ext>
            </a:extLst>
          </p:cNvPr>
          <p:cNvSpPr txBox="1"/>
          <p:nvPr/>
        </p:nvSpPr>
        <p:spPr>
          <a:xfrm>
            <a:off x="2222157" y="496927"/>
            <a:ext cx="5236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</a:rPr>
              <a:t>5. </a:t>
            </a:r>
            <a:r>
              <a:rPr lang="en-GB" sz="18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Chosen Activation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2F662-C914-B015-3ADF-D9DD00F258CB}"/>
              </a:ext>
            </a:extLst>
          </p:cNvPr>
          <p:cNvSpPr txBox="1"/>
          <p:nvPr/>
        </p:nvSpPr>
        <p:spPr>
          <a:xfrm>
            <a:off x="8638918" y="6421993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13704-1790-21C1-5DEC-491030AF87B1}"/>
              </a:ext>
            </a:extLst>
          </p:cNvPr>
          <p:cNvSpPr txBox="1"/>
          <p:nvPr/>
        </p:nvSpPr>
        <p:spPr>
          <a:xfrm>
            <a:off x="457199" y="1622066"/>
            <a:ext cx="8229601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The primary </a:t>
            </a:r>
            <a:r>
              <a:rPr lang="en-US" sz="1100" u="sng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activation function 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used is </a:t>
            </a:r>
            <a:r>
              <a:rPr lang="en-US" sz="1100" b="1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(Rectified Linear Unit)</a:t>
            </a:r>
            <a:endParaRPr lang="en-US" sz="1100" kern="1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u="sng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is defined as f(x) = max(0, x) and introduces non-linearity into the model while being computationally efficient.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Advantages of using </a:t>
            </a:r>
            <a:r>
              <a:rPr lang="en-US" sz="1100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ReLU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include: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Avoids vanishing gradient problem common in sigmoid/tanh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Faster convergence during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kern="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Softmax</a:t>
            </a:r>
            <a:r>
              <a:rPr lang="en-US" sz="1100" b="1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Activation </a:t>
            </a: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for Output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It transforms raw scores into probabilities across the 10 classes with the sum of all output values equals 1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Initialize a sequential model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model = Sequential([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First convolutional layer Applies 32 filters of size 3x3 to the input image  '</a:t>
            </a:r>
            <a:r>
              <a:rPr lang="en-US" sz="9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relu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 adds non-linearity to the model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Conv2D(32, (3, 3), activation='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relu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', 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input_shape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=(32, 32, 3)),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Normalize the activations of the previous layer to speed up training 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    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BatchNormalization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(),  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Downsamples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the feature maps using 2x2 pooling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MaxPooling2D(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pool_size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=(2, 2)),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Randomly drops 30% of the neurons during training to prevent overfitting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Dropout(0.3),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Second convolutional layer extracts higher-level features with 64 filters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Conv2D(64, (3, 3), activation='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relu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’),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Normalize activations again for improved convergence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BatchNormalization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(),</a:t>
            </a:r>
          </a:p>
          <a:p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Second pooling layer to further reduce spatial dimensions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MaxPooling2D(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pool_size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=(2, 2)),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Another dropout to enhance regularization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Dropout(0.3),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Flatten the 2D feature maps into a 1D vector for the fully connected layers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Flatten(),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Fully connected (dense) layer with 128 neurons and </a:t>
            </a:r>
            <a:r>
              <a:rPr lang="en-US" sz="9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ReLU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activation, L2 regularization penalizes large weights to prevent overfitting the value 0.001 control its strength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Dense(128, activation='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relu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', 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kernel_regularizer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=tf.keras.regularizers.l2(0.001)),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BatchNormalization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(),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Dropout 50% of neurons—strong regularization at deeper layer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Dropout(0.5),</a:t>
            </a:r>
          </a:p>
          <a:p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# 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Output layer with 10 neurons (one per CIFAR-10 class), </a:t>
            </a:r>
            <a:r>
              <a:rPr lang="en-US" sz="900" i="1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Softmax</a:t>
            </a:r>
            <a:r>
              <a:rPr lang="en-US" sz="900" i="1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converts logits into probabilities</a:t>
            </a:r>
          </a:p>
          <a:p>
            <a:pPr lvl="1"/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    Dense(10, activation='</a:t>
            </a:r>
            <a:r>
              <a:rPr lang="en-US" sz="900" kern="1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softmax</a:t>
            </a:r>
            <a:r>
              <a:rPr lang="en-US" sz="900" kern="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cs typeface="Times New Roman" panose="02020603050405020304" pitchFamily="18" charset="0"/>
              </a:rPr>
              <a:t>’) ])</a:t>
            </a:r>
          </a:p>
        </p:txBody>
      </p:sp>
    </p:spTree>
    <p:extLst>
      <p:ext uri="{BB962C8B-B14F-4D97-AF65-F5344CB8AC3E}">
        <p14:creationId xmlns:p14="http://schemas.microsoft.com/office/powerpoint/2010/main" val="42358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47"/>
    </mc:Choice>
    <mc:Fallback xmlns="">
      <p:transition spd="slow" advTm="91447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19108</TotalTime>
  <Words>3550</Words>
  <Application>Microsoft Office PowerPoint</Application>
  <PresentationFormat>On-screen Show (4:3)</PresentationFormat>
  <Paragraphs>373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Aptos</vt:lpstr>
      <vt:lpstr>Arial</vt:lpstr>
      <vt:lpstr>Arial</vt:lpstr>
      <vt:lpstr>Calibri</vt:lpstr>
      <vt:lpstr>Cambria</vt:lpstr>
      <vt:lpstr>Lato</vt:lpstr>
      <vt:lpstr>Montserrat</vt:lpstr>
      <vt:lpstr>Montserrat Medium</vt:lpstr>
      <vt:lpstr>Symbol</vt:lpstr>
      <vt:lpstr>Times New Roman</vt:lpstr>
      <vt:lpstr>Custom Design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pavlos papachristos</cp:lastModifiedBy>
  <cp:revision>406</cp:revision>
  <dcterms:created xsi:type="dcterms:W3CDTF">2019-05-01T15:27:08Z</dcterms:created>
  <dcterms:modified xsi:type="dcterms:W3CDTF">2025-04-06T19:24:16Z</dcterms:modified>
</cp:coreProperties>
</file>